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59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FFDCF-861F-7945-9E70-3F483D1F4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E518FA-6F7D-1848-AC11-02DE005EA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E72D3-B4DD-8E4F-AB01-554CE935E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E4EA5-9FD1-6049-A96E-CFCD38D9F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67C9C-C8C0-874D-A1A8-A57F2AAB1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7DB52-F458-AA43-BF87-316D1795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6C6BC-397A-7D4A-A5A8-614D7E432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51689-9637-3744-8B2B-B7E5B4E99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556B4-B645-ED4B-86D2-66B295B85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58F3A-515D-5D48-8CA5-CE11B84B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7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B7C184-C2CF-8F43-B06F-0F6B958C3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58EB4B-06CE-044C-8B94-A6884EE0F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FCCDE-9D73-7144-BB3D-B228FB5F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2BB57-A32E-8041-859E-89C4D137B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56B77-07B2-ED45-BAAD-4359E429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1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65911-EFF0-C142-98EA-7E228275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DCCF1-1B5C-104B-B03F-23B291340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987BE-32E7-2640-AC28-302949745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031CA-71AF-C549-863B-F597BCE7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ED0DD-C955-F94A-8622-D6FEE980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C9FCE-1D2F-6E44-9924-C18D8C8E0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25DCD-84E7-0D46-A2C8-2D72BFB2D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A3980-54A2-E045-8198-58762943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891B4-5876-C34F-9ADA-9F954EAC0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E1BA4-DFB1-1F44-8798-9ECCAAD8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5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2A2D2-B699-FD42-8C9A-FBEEFB13A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9D9C5-B985-EE4D-B5DC-11F71F9A3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E3F7D3-0753-7D44-B93F-FA6A74A0C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CA5C3-B3C1-7F46-891E-F6C98ED50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2E99A-5915-4D49-8B58-158554A49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6EE93-36E5-DF4F-968A-A2F60FD4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27D4-42D6-8F40-90AC-60FB9A1CA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D4412-C39B-DC44-AA9D-DEB5B8103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D6DF9E-05D2-BC4D-8E53-32C4F1C58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1461F4-98A8-B049-898C-FCD2E6C47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62BF77-08E7-2B49-9162-360D81845A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A1C5F7-BF46-1B4D-B392-F6844E980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71D96C-DAC5-554D-B046-0BA95195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09F867-F5B6-E24B-B4EE-F0FE1F53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0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8530-5ECD-C345-8E8D-11FAC6DE5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81A912-019E-5045-9ADA-AC792B77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2AB82E-5A63-7343-A459-C4AAF7436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8C10F-7CDE-9B43-B03B-DE31B3F6D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0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2AA9FA-6738-2445-B352-9675DDFFF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D5AB47-2B5E-F14D-913B-2AA1E31F4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D2851-AF56-ED45-9DA0-BCC1DA02F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4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B5009-8281-954E-B873-774704BCF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70A9D-84BD-DE4D-8E7B-8BAA5D375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5F5C15-D3BE-3347-A52D-398E9E4CF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A3561-FF6D-064C-AB56-FADC061A2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84827-9EEC-A34F-A026-E12EA24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D2B11-0926-AE4C-B146-AB3FE720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5562B-D9D2-6049-A7E6-E4664124B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64A6BA-5F03-6142-997C-246C54E9FE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EE5F0-A8D5-4448-BD7A-1BD8E4290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EC07B-1B8E-144E-AC7E-13557D160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E45CC-299F-B54B-BDD1-585CA462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17B8A-29CB-A942-A3B7-C8E9C46F3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1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F009C6-13A8-A74D-8C08-D62CDCE4D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1B8C2-5161-F244-9E03-1E632E29C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81D67-FC3B-164C-8559-F84BF945F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49C74-8B97-2246-B32F-01B8D47BD414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691A7-5B20-B74E-BD39-983694C99A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9B2A0-5D62-C441-B9D0-806BD4481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97D38-6694-0F48-8EA3-6E0712EB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6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846091-4826-3C4E-AAD3-742D2ECE0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291858"/>
              </p:ext>
            </p:extLst>
          </p:nvPr>
        </p:nvGraphicFramePr>
        <p:xfrm>
          <a:off x="613457" y="719666"/>
          <a:ext cx="10822329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7443">
                  <a:extLst>
                    <a:ext uri="{9D8B030D-6E8A-4147-A177-3AD203B41FA5}">
                      <a16:colId xmlns:a16="http://schemas.microsoft.com/office/drawing/2014/main" val="1034090401"/>
                    </a:ext>
                  </a:extLst>
                </a:gridCol>
                <a:gridCol w="3607443">
                  <a:extLst>
                    <a:ext uri="{9D8B030D-6E8A-4147-A177-3AD203B41FA5}">
                      <a16:colId xmlns:a16="http://schemas.microsoft.com/office/drawing/2014/main" val="3782078534"/>
                    </a:ext>
                  </a:extLst>
                </a:gridCol>
                <a:gridCol w="3607443">
                  <a:extLst>
                    <a:ext uri="{9D8B030D-6E8A-4147-A177-3AD203B41FA5}">
                      <a16:colId xmlns:a16="http://schemas.microsoft.com/office/drawing/2014/main" val="2708749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Intro (30 seconds)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Step 1 (30 seconds)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44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0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564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Mis-</a:t>
                      </a:r>
                      <a:r>
                        <a:rPr lang="en-US" sz="1000" dirty="0" err="1"/>
                        <a:t>en</a:t>
                      </a:r>
                      <a:r>
                        <a:rPr lang="en-US" sz="1000" dirty="0"/>
                        <a:t>-scene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62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751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Sound/score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2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Camera and editing choices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47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Intentional </a:t>
                      </a:r>
                      <a:r>
                        <a:rPr lang="en-US" sz="1000" dirty="0" err="1"/>
                        <a:t>humour</a:t>
                      </a:r>
                      <a:r>
                        <a:rPr lang="en-US" sz="1000" dirty="0"/>
                        <a:t> is…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22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21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846091-4826-3C4E-AAD3-742D2ECE0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647326"/>
              </p:ext>
            </p:extLst>
          </p:nvPr>
        </p:nvGraphicFramePr>
        <p:xfrm>
          <a:off x="613457" y="719666"/>
          <a:ext cx="10822329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7443">
                  <a:extLst>
                    <a:ext uri="{9D8B030D-6E8A-4147-A177-3AD203B41FA5}">
                      <a16:colId xmlns:a16="http://schemas.microsoft.com/office/drawing/2014/main" val="1034090401"/>
                    </a:ext>
                  </a:extLst>
                </a:gridCol>
                <a:gridCol w="3607443">
                  <a:extLst>
                    <a:ext uri="{9D8B030D-6E8A-4147-A177-3AD203B41FA5}">
                      <a16:colId xmlns:a16="http://schemas.microsoft.com/office/drawing/2014/main" val="3782078534"/>
                    </a:ext>
                  </a:extLst>
                </a:gridCol>
                <a:gridCol w="3607443">
                  <a:extLst>
                    <a:ext uri="{9D8B030D-6E8A-4147-A177-3AD203B41FA5}">
                      <a16:colId xmlns:a16="http://schemas.microsoft.com/office/drawing/2014/main" val="2708749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Step 2 (30 seconds)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Step 3 (30 seconds)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44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0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564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Mis-</a:t>
                      </a:r>
                      <a:r>
                        <a:rPr lang="en-US" sz="1000" dirty="0" err="1"/>
                        <a:t>en</a:t>
                      </a:r>
                      <a:r>
                        <a:rPr lang="en-US" sz="1000" dirty="0"/>
                        <a:t>-scene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62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751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Sound/score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2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Camera and editing choices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47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Intentional </a:t>
                      </a:r>
                      <a:r>
                        <a:rPr lang="en-US" sz="1000" dirty="0" err="1"/>
                        <a:t>humour</a:t>
                      </a:r>
                      <a:r>
                        <a:rPr lang="en-US" sz="1000" dirty="0"/>
                        <a:t> is…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22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888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846091-4826-3C4E-AAD3-742D2ECE0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079640"/>
              </p:ext>
            </p:extLst>
          </p:nvPr>
        </p:nvGraphicFramePr>
        <p:xfrm>
          <a:off x="613457" y="719666"/>
          <a:ext cx="10822329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7443">
                  <a:extLst>
                    <a:ext uri="{9D8B030D-6E8A-4147-A177-3AD203B41FA5}">
                      <a16:colId xmlns:a16="http://schemas.microsoft.com/office/drawing/2014/main" val="1034090401"/>
                    </a:ext>
                  </a:extLst>
                </a:gridCol>
                <a:gridCol w="3607443">
                  <a:extLst>
                    <a:ext uri="{9D8B030D-6E8A-4147-A177-3AD203B41FA5}">
                      <a16:colId xmlns:a16="http://schemas.microsoft.com/office/drawing/2014/main" val="3782078534"/>
                    </a:ext>
                  </a:extLst>
                </a:gridCol>
                <a:gridCol w="3607443">
                  <a:extLst>
                    <a:ext uri="{9D8B030D-6E8A-4147-A177-3AD203B41FA5}">
                      <a16:colId xmlns:a16="http://schemas.microsoft.com/office/drawing/2014/main" val="2708749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Step 4 (30 seconds)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Outtro</a:t>
                      </a:r>
                      <a:r>
                        <a:rPr lang="en-US" sz="1000" dirty="0"/>
                        <a:t> (30 seconds)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44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0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564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Mis-</a:t>
                      </a:r>
                      <a:r>
                        <a:rPr lang="en-US" sz="1000" dirty="0" err="1"/>
                        <a:t>en</a:t>
                      </a:r>
                      <a:r>
                        <a:rPr lang="en-US" sz="1000" dirty="0"/>
                        <a:t>-scene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62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751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Sound/score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2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Camera and editing choices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47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Intentional </a:t>
                      </a:r>
                      <a:r>
                        <a:rPr lang="en-US" sz="1000" dirty="0" err="1"/>
                        <a:t>humour</a:t>
                      </a:r>
                      <a:r>
                        <a:rPr lang="en-US" sz="1000" dirty="0"/>
                        <a:t> is…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22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051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846091-4826-3C4E-AAD3-742D2ECE0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612123"/>
              </p:ext>
            </p:extLst>
          </p:nvPr>
        </p:nvGraphicFramePr>
        <p:xfrm>
          <a:off x="684835" y="1240527"/>
          <a:ext cx="10822329" cy="464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7443">
                  <a:extLst>
                    <a:ext uri="{9D8B030D-6E8A-4147-A177-3AD203B41FA5}">
                      <a16:colId xmlns:a16="http://schemas.microsoft.com/office/drawing/2014/main" val="1034090401"/>
                    </a:ext>
                  </a:extLst>
                </a:gridCol>
                <a:gridCol w="3607443">
                  <a:extLst>
                    <a:ext uri="{9D8B030D-6E8A-4147-A177-3AD203B41FA5}">
                      <a16:colId xmlns:a16="http://schemas.microsoft.com/office/drawing/2014/main" val="3782078534"/>
                    </a:ext>
                  </a:extLst>
                </a:gridCol>
                <a:gridCol w="3607443">
                  <a:extLst>
                    <a:ext uri="{9D8B030D-6E8A-4147-A177-3AD203B41FA5}">
                      <a16:colId xmlns:a16="http://schemas.microsoft.com/office/drawing/2014/main" val="2708749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Intro (30 seconds)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Step 1 (30 seconds)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44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Gay guy, wearing a crop top saying “I lift” – wearing makeup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0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Has ingredients for a protein shake, (chalk, aggression, anger, steroids in labelled packs on bench)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564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Mis-</a:t>
                      </a:r>
                      <a:r>
                        <a:rPr lang="en-US" sz="1000" dirty="0" err="1"/>
                        <a:t>en</a:t>
                      </a:r>
                      <a:r>
                        <a:rPr lang="en-US" sz="1000" dirty="0"/>
                        <a:t>-scene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Kitchen, maybe have blown up pictures of workout gear stuck on pantry behind me juxtaposed against pictures of Ariana on exercise 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62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Introduction very camp, upbeat then introducing protein powder ingredients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751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Sound/score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Hyper masculine </a:t>
                      </a:r>
                      <a:r>
                        <a:rPr lang="en-US" sz="1000" dirty="0" err="1"/>
                        <a:t>emphasised</a:t>
                      </a:r>
                      <a:r>
                        <a:rPr lang="en-US" sz="1000" dirty="0"/>
                        <a:t> diegetic sound when camera cuts to protein shake ingredients</a:t>
                      </a:r>
                    </a:p>
                    <a:p>
                      <a:r>
                        <a:rPr lang="en-US" sz="1000" dirty="0"/>
                        <a:t>Ariana Grande “side-to-side” playing as intro music fading to generic 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2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Camera and editing choices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Extreme close-up of make-up on bench, zooming out to central character with crop top. </a:t>
                      </a:r>
                    </a:p>
                    <a:p>
                      <a:endParaRPr lang="en-US" sz="1000" dirty="0"/>
                    </a:p>
                    <a:p>
                      <a:r>
                        <a:rPr lang="en-US" sz="1000" dirty="0"/>
                        <a:t>Static mid-shot as character introduces self then cuts to extreme close-ups of ingredients for protein shake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47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Intentional </a:t>
                      </a:r>
                      <a:r>
                        <a:rPr lang="en-US" sz="1000" dirty="0" err="1"/>
                        <a:t>humour</a:t>
                      </a:r>
                      <a:r>
                        <a:rPr lang="en-US" sz="1000" dirty="0"/>
                        <a:t> is…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000" dirty="0"/>
                        <a:t>Juxtaposing gay culture against hyper-masculine macho culture through </a:t>
                      </a:r>
                      <a:r>
                        <a:rPr lang="en-US" sz="1000" dirty="0" err="1"/>
                        <a:t>characterisation</a:t>
                      </a:r>
                      <a:endParaRPr lang="en-US" sz="1000" dirty="0"/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dirty="0"/>
                        <a:t>Protein shake ingredients are clearly symbolically alluding to the stereotype of gym bro’s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dirty="0"/>
                        <a:t>Ariana Grande music is ironic for this kind of video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22268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39BDDAC-1BA8-C242-83C3-EF046EAE9372}"/>
              </a:ext>
            </a:extLst>
          </p:cNvPr>
          <p:cNvSpPr txBox="1"/>
          <p:nvPr/>
        </p:nvSpPr>
        <p:spPr>
          <a:xfrm>
            <a:off x="684835" y="682906"/>
            <a:ext cx="995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48679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264</Words>
  <Application>Microsoft Macintosh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Basford</dc:creator>
  <cp:lastModifiedBy>Josh Basford</cp:lastModifiedBy>
  <cp:revision>1</cp:revision>
  <dcterms:created xsi:type="dcterms:W3CDTF">2022-02-08T22:46:13Z</dcterms:created>
  <dcterms:modified xsi:type="dcterms:W3CDTF">2022-02-08T23:10:15Z</dcterms:modified>
</cp:coreProperties>
</file>